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1"/>
  </p:notesMasterIdLst>
  <p:sldIdLst>
    <p:sldId id="256" r:id="rId2"/>
    <p:sldId id="272" r:id="rId3"/>
    <p:sldId id="279" r:id="rId4"/>
    <p:sldId id="280" r:id="rId5"/>
    <p:sldId id="281" r:id="rId6"/>
    <p:sldId id="282" r:id="rId7"/>
    <p:sldId id="284" r:id="rId8"/>
    <p:sldId id="277" r:id="rId9"/>
    <p:sldId id="291" r:id="rId10"/>
    <p:sldId id="278" r:id="rId11"/>
    <p:sldId id="274" r:id="rId12"/>
    <p:sldId id="259" r:id="rId13"/>
    <p:sldId id="260" r:id="rId14"/>
    <p:sldId id="265" r:id="rId15"/>
    <p:sldId id="263" r:id="rId16"/>
    <p:sldId id="288" r:id="rId17"/>
    <p:sldId id="273" r:id="rId18"/>
    <p:sldId id="286" r:id="rId19"/>
    <p:sldId id="270" r:id="rId20"/>
    <p:sldId id="290" r:id="rId21"/>
    <p:sldId id="276" r:id="rId22"/>
    <p:sldId id="285" r:id="rId23"/>
    <p:sldId id="289" r:id="rId24"/>
    <p:sldId id="264" r:id="rId25"/>
    <p:sldId id="266" r:id="rId26"/>
    <p:sldId id="269" r:id="rId27"/>
    <p:sldId id="267" r:id="rId28"/>
    <p:sldId id="268" r:id="rId29"/>
    <p:sldId id="261" r:id="rId3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78" autoAdjust="0"/>
    <p:restoredTop sz="84379" autoAdjust="0"/>
  </p:normalViewPr>
  <p:slideViewPr>
    <p:cSldViewPr snapToGrid="0">
      <p:cViewPr>
        <p:scale>
          <a:sx n="50" d="100"/>
          <a:sy n="50" d="100"/>
        </p:scale>
        <p:origin x="1072" y="2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ableStyles" Target="tableStyles.xml"/></Relationships>
</file>

<file path=ppt/media/image24.png>
</file>

<file path=ppt/media/image25.png>
</file>

<file path=ppt/media/image29.png>
</file>

<file path=ppt/media/image36.png>
</file>

<file path=ppt/media/image41.png>
</file>

<file path=ppt/media/image42.png>
</file>

<file path=ppt/media/image43.png>
</file>

<file path=ppt/media/image44.png>
</file>

<file path=ppt/media/image45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B1B26AC-F1C4-4D82-A0CB-79E50C667C8F}" type="datetimeFigureOut">
              <a:rPr lang="en-US" smtClean="0"/>
              <a:t>4/20/2017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758EAB0-F915-43F6-9CA6-A3C6A7BA6A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447305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Formula is oversimplified and assumes that the GW head at the water table is the same as that of the freshwater at the interface, implies no vertical head gradient (</a:t>
            </a:r>
            <a:r>
              <a:rPr lang="en-US" dirty="0" err="1"/>
              <a:t>Dupuit</a:t>
            </a:r>
            <a:r>
              <a:rPr lang="en-US" dirty="0"/>
              <a:t> assumption)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758EAB0-F915-43F6-9CA6-A3C6A7BA6A68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880239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Nicholls, Robert J., and Anny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Cazenave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"Sea-level rise and its impact on coastal zones." </a:t>
            </a:r>
            <a:r>
              <a:rPr lang="en-US" sz="1200" b="0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science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328.5985 (2010): 1517-1520.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758EAB0-F915-43F6-9CA6-A3C6A7BA6A68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721473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Karachi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758EAB0-F915-43F6-9CA6-A3C6A7BA6A68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671607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758EAB0-F915-43F6-9CA6-A3C6A7BA6A68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096521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758EAB0-F915-43F6-9CA6-A3C6A7BA6A68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8900149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758EAB0-F915-43F6-9CA6-A3C6A7BA6A68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011843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World Cities Report, 2016</a:t>
            </a:r>
          </a:p>
          <a:p>
            <a:r>
              <a:rPr lang="en-US" dirty="0"/>
              <a:t>Urbanization and Development: Emerging Futures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758EAB0-F915-43F6-9CA6-A3C6A7BA6A68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214560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Continuity of pressure in flow field must be maintained across the interface </a:t>
            </a:r>
            <a:r>
              <a:rPr lang="en-US" dirty="0">
                <a:sym typeface="Wingdings" panose="05000000000000000000" pitchFamily="2" charset="2"/>
              </a:rPr>
              <a:t> can be treated as B.S. that couples two separate flow fields. Define head for each fluid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758EAB0-F915-43F6-9CA6-A3C6A7BA6A68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124434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Glover </a:t>
            </a:r>
            <a:r>
              <a:rPr lang="en-US" dirty="0">
                <a:sym typeface="Wingdings" panose="05000000000000000000" pitchFamily="2" charset="2"/>
              </a:rPr>
              <a:t> Sharp Interface</a:t>
            </a:r>
          </a:p>
          <a:p>
            <a:r>
              <a:rPr lang="en-US" dirty="0"/>
              <a:t>Cooper </a:t>
            </a:r>
            <a:r>
              <a:rPr lang="en-US" dirty="0">
                <a:sym typeface="Wingdings" panose="05000000000000000000" pitchFamily="2" charset="2"/>
              </a:rPr>
              <a:t> zone of dispersion and attempt to define mixing due to tidal fluctuations</a:t>
            </a:r>
          </a:p>
          <a:p>
            <a:r>
              <a:rPr lang="en-US" dirty="0">
                <a:sym typeface="Wingdings" panose="05000000000000000000" pitchFamily="2" charset="2"/>
              </a:rPr>
              <a:t>Bear  dispersion, sharp interfaces and movement of interfaces</a:t>
            </a:r>
          </a:p>
          <a:p>
            <a:endParaRPr lang="en-US" dirty="0">
              <a:sym typeface="Wingdings" panose="05000000000000000000" pitchFamily="2" charset="2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758EAB0-F915-43F6-9CA6-A3C6A7BA6A68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918405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Henry (1964) </a:t>
            </a:r>
            <a:r>
              <a:rPr lang="en-US" dirty="0">
                <a:sym typeface="Wingdings" panose="05000000000000000000" pitchFamily="2" charset="2"/>
              </a:rPr>
              <a:t> 1</a:t>
            </a:r>
            <a:r>
              <a:rPr lang="en-US" baseline="30000" dirty="0">
                <a:sym typeface="Wingdings" panose="05000000000000000000" pitchFamily="2" charset="2"/>
              </a:rPr>
              <a:t>st</a:t>
            </a:r>
            <a:r>
              <a:rPr lang="en-US" dirty="0">
                <a:sym typeface="Wingdings" panose="05000000000000000000" pitchFamily="2" charset="2"/>
              </a:rPr>
              <a:t> attempt to quantify effects of dispersion and density dependent fluid flow of saltwater intrusion into coastal aquifers. 2-D cross-section. </a:t>
            </a:r>
          </a:p>
          <a:p>
            <a:r>
              <a:rPr lang="en-US" dirty="0">
                <a:sym typeface="Wingdings" panose="05000000000000000000" pitchFamily="2" charset="2"/>
              </a:rPr>
              <a:t>Use of the advection-diffusion equation (miscible fluids) instead of the sharp interface approach</a:t>
            </a:r>
          </a:p>
          <a:p>
            <a:r>
              <a:rPr lang="en-US" dirty="0">
                <a:sym typeface="Wingdings" panose="05000000000000000000" pitchFamily="2" charset="2"/>
              </a:rPr>
              <a:t>Confined aquifer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758EAB0-F915-43F6-9CA6-A3C6A7BA6A68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092392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758EAB0-F915-43F6-9CA6-A3C6A7BA6A68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792087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758EAB0-F915-43F6-9CA6-A3C6A7BA6A68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122864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World Cities Report, 2016</a:t>
            </a:r>
          </a:p>
          <a:p>
            <a:r>
              <a:rPr lang="en-US" dirty="0"/>
              <a:t>Urbanization and Development: Emerging Futures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758EAB0-F915-43F6-9CA6-A3C6A7BA6A68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697601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World Cities Report, 2016</a:t>
            </a:r>
          </a:p>
          <a:p>
            <a:r>
              <a:rPr lang="en-US" dirty="0"/>
              <a:t>Urbanization and Development: Emerging Futures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758EAB0-F915-43F6-9CA6-A3C6A7BA6A68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699777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World Cities Report, 2016</a:t>
            </a:r>
          </a:p>
          <a:p>
            <a:r>
              <a:rPr lang="en-US" dirty="0"/>
              <a:t>Urbanization and Development: Emerging Futures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758EAB0-F915-43F6-9CA6-A3C6A7BA6A68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114166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8F426B-6C6C-492F-848D-D424B3683D64}" type="datetimeFigureOut">
              <a:rPr lang="en-US" smtClean="0"/>
              <a:t>4/20/2017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0CAA90-6121-454B-A673-CC1654C819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60480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8F426B-6C6C-492F-848D-D424B3683D64}" type="datetimeFigureOut">
              <a:rPr lang="en-US" smtClean="0"/>
              <a:t>4/20/2017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0CAA90-6121-454B-A673-CC1654C819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356121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8F426B-6C6C-492F-848D-D424B3683D64}" type="datetimeFigureOut">
              <a:rPr lang="en-US" smtClean="0"/>
              <a:t>4/20/2017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0CAA90-6121-454B-A673-CC1654C819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265001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8F426B-6C6C-492F-848D-D424B3683D64}" type="datetimeFigureOut">
              <a:rPr lang="en-US" smtClean="0"/>
              <a:t>4/20/2017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0CAA90-6121-454B-A673-CC1654C819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06446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8F426B-6C6C-492F-848D-D424B3683D64}" type="datetimeFigureOut">
              <a:rPr lang="en-US" smtClean="0"/>
              <a:t>4/20/2017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0CAA90-6121-454B-A673-CC1654C819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6202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8F426B-6C6C-492F-848D-D424B3683D64}" type="datetimeFigureOut">
              <a:rPr lang="en-US" smtClean="0"/>
              <a:t>4/20/2017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0CAA90-6121-454B-A673-CC1654C819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90561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8F426B-6C6C-492F-848D-D424B3683D64}" type="datetimeFigureOut">
              <a:rPr lang="en-US" smtClean="0"/>
              <a:t>4/20/2017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0CAA90-6121-454B-A673-CC1654C819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504362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8F426B-6C6C-492F-848D-D424B3683D64}" type="datetimeFigureOut">
              <a:rPr lang="en-US" smtClean="0"/>
              <a:t>4/20/2017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0CAA90-6121-454B-A673-CC1654C819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88615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8F426B-6C6C-492F-848D-D424B3683D64}" type="datetimeFigureOut">
              <a:rPr lang="en-US" smtClean="0"/>
              <a:t>4/20/2017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0CAA90-6121-454B-A673-CC1654C819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52137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8F426B-6C6C-492F-848D-D424B3683D64}" type="datetimeFigureOut">
              <a:rPr lang="en-US" smtClean="0"/>
              <a:t>4/20/2017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0CAA90-6121-454B-A673-CC1654C819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45103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8F426B-6C6C-492F-848D-D424B3683D64}" type="datetimeFigureOut">
              <a:rPr lang="en-US" smtClean="0"/>
              <a:t>4/20/2017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0CAA90-6121-454B-A673-CC1654C819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55517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28F426B-6C6C-492F-848D-D424B3683D64}" type="datetimeFigureOut">
              <a:rPr lang="en-US" smtClean="0"/>
              <a:t>4/20/2017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10CAA90-6121-454B-A673-CC1654C819B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60039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emf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em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em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3.em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em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em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emf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em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emf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emf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2.png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8" Type="http://schemas.openxmlformats.org/officeDocument/2006/relationships/image" Target="../media/image51.emf"/><Relationship Id="rId3" Type="http://schemas.openxmlformats.org/officeDocument/2006/relationships/image" Target="../media/image46.emf"/><Relationship Id="rId7" Type="http://schemas.openxmlformats.org/officeDocument/2006/relationships/image" Target="../media/image50.emf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9.emf"/><Relationship Id="rId5" Type="http://schemas.openxmlformats.org/officeDocument/2006/relationships/image" Target="../media/image48.emf"/><Relationship Id="rId10" Type="http://schemas.openxmlformats.org/officeDocument/2006/relationships/image" Target="../media/image53.emf"/><Relationship Id="rId4" Type="http://schemas.openxmlformats.org/officeDocument/2006/relationships/image" Target="../media/image47.emf"/><Relationship Id="rId9" Type="http://schemas.openxmlformats.org/officeDocument/2006/relationships/image" Target="../media/image52.emf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emf"/><Relationship Id="rId3" Type="http://schemas.openxmlformats.org/officeDocument/2006/relationships/image" Target="../media/image2.emf"/><Relationship Id="rId7" Type="http://schemas.openxmlformats.org/officeDocument/2006/relationships/image" Target="../media/image6.em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5.emf"/><Relationship Id="rId5" Type="http://schemas.openxmlformats.org/officeDocument/2006/relationships/image" Target="../media/image4.emf"/><Relationship Id="rId10" Type="http://schemas.openxmlformats.org/officeDocument/2006/relationships/image" Target="../media/image9.emf"/><Relationship Id="rId4" Type="http://schemas.openxmlformats.org/officeDocument/2006/relationships/image" Target="../media/image3.emf"/><Relationship Id="rId9" Type="http://schemas.openxmlformats.org/officeDocument/2006/relationships/image" Target="../media/image8.emf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emf"/><Relationship Id="rId3" Type="http://schemas.openxmlformats.org/officeDocument/2006/relationships/image" Target="../media/image10.emf"/><Relationship Id="rId7" Type="http://schemas.openxmlformats.org/officeDocument/2006/relationships/image" Target="../media/image14.em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3.emf"/><Relationship Id="rId5" Type="http://schemas.openxmlformats.org/officeDocument/2006/relationships/image" Target="../media/image12.emf"/><Relationship Id="rId4" Type="http://schemas.openxmlformats.org/officeDocument/2006/relationships/image" Target="../media/image11.emf"/><Relationship Id="rId9" Type="http://schemas.openxmlformats.org/officeDocument/2006/relationships/image" Target="../media/image16.e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9.emf"/><Relationship Id="rId4" Type="http://schemas.openxmlformats.org/officeDocument/2006/relationships/image" Target="../media/image18.emf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5.png"/><Relationship Id="rId3" Type="http://schemas.openxmlformats.org/officeDocument/2006/relationships/image" Target="../media/image20.emf"/><Relationship Id="rId7" Type="http://schemas.openxmlformats.org/officeDocument/2006/relationships/image" Target="../media/image2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23.emf"/><Relationship Id="rId5" Type="http://schemas.openxmlformats.org/officeDocument/2006/relationships/image" Target="../media/image22.emf"/><Relationship Id="rId4" Type="http://schemas.openxmlformats.org/officeDocument/2006/relationships/image" Target="../media/image21.emf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emf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em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8.em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ubtitle 4"/>
          <p:cNvSpPr>
            <a:spLocks noGrp="1"/>
          </p:cNvSpPr>
          <p:nvPr>
            <p:ph type="subTitle" idx="1"/>
          </p:nvPr>
        </p:nvSpPr>
        <p:spPr>
          <a:xfrm>
            <a:off x="1524000" y="4160203"/>
            <a:ext cx="9144000" cy="457200"/>
          </a:xfrm>
        </p:spPr>
        <p:txBody>
          <a:bodyPr/>
          <a:lstStyle/>
          <a:p>
            <a:r>
              <a:rPr lang="en-US" dirty="0"/>
              <a:t>Lori Fomenko</a:t>
            </a: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1524000" y="2123439"/>
            <a:ext cx="9144000" cy="1803083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25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Saltwater Intrusion into Freshwater Coastal Aquifers</a:t>
            </a:r>
          </a:p>
        </p:txBody>
      </p:sp>
    </p:spTree>
    <p:extLst>
      <p:ext uri="{BB962C8B-B14F-4D97-AF65-F5344CB8AC3E}">
        <p14:creationId xmlns:p14="http://schemas.microsoft.com/office/powerpoint/2010/main" val="305689517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48049" y="177800"/>
            <a:ext cx="6773069" cy="6502400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2590800" y="1856740"/>
            <a:ext cx="1371600" cy="558800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/>
          <p:cNvSpPr/>
          <p:nvPr/>
        </p:nvSpPr>
        <p:spPr>
          <a:xfrm>
            <a:off x="2590800" y="2773680"/>
            <a:ext cx="1239520" cy="213360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2590800" y="3484880"/>
            <a:ext cx="975360" cy="223520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2603500" y="4296639"/>
            <a:ext cx="1508760" cy="215442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2590800" y="6044962"/>
            <a:ext cx="3044456" cy="635237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5709920" y="1457960"/>
            <a:ext cx="1371600" cy="355600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7538720" y="1824849"/>
            <a:ext cx="965200" cy="406400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/>
          <p:cNvSpPr txBox="1"/>
          <p:nvPr/>
        </p:nvSpPr>
        <p:spPr>
          <a:xfrm>
            <a:off x="10356110" y="6581001"/>
            <a:ext cx="196702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Reilly and Goodman, 1985</a:t>
            </a:r>
          </a:p>
        </p:txBody>
      </p:sp>
    </p:spTree>
    <p:extLst>
      <p:ext uri="{BB962C8B-B14F-4D97-AF65-F5344CB8AC3E}">
        <p14:creationId xmlns:p14="http://schemas.microsoft.com/office/powerpoint/2010/main" val="9077282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76534" y="431745"/>
            <a:ext cx="10192023" cy="6005412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>
            <a:off x="2692400" y="589280"/>
            <a:ext cx="3017520" cy="1097280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/>
          <p:cNvSpPr/>
          <p:nvPr/>
        </p:nvSpPr>
        <p:spPr>
          <a:xfrm>
            <a:off x="7000240" y="589280"/>
            <a:ext cx="3556000" cy="1249680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1402080" y="4094480"/>
            <a:ext cx="2509520" cy="1767840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4978400" y="4297680"/>
            <a:ext cx="1605280" cy="243840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4928074" y="4978186"/>
            <a:ext cx="2843852" cy="244268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11192538" y="6581001"/>
            <a:ext cx="99946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err="1"/>
              <a:t>Essink</a:t>
            </a:r>
            <a:r>
              <a:rPr lang="en-US" sz="1200" dirty="0"/>
              <a:t>, 2001</a:t>
            </a:r>
          </a:p>
        </p:txBody>
      </p:sp>
    </p:spTree>
    <p:extLst>
      <p:ext uri="{BB962C8B-B14F-4D97-AF65-F5344CB8AC3E}">
        <p14:creationId xmlns:p14="http://schemas.microsoft.com/office/powerpoint/2010/main" val="71693214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99162" y="2437980"/>
            <a:ext cx="4211550" cy="1683000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 rotWithShape="1">
          <a:blip r:embed="rId4"/>
          <a:srcRect r="1530"/>
          <a:stretch/>
        </p:blipFill>
        <p:spPr>
          <a:xfrm>
            <a:off x="7386321" y="1932831"/>
            <a:ext cx="2753359" cy="26932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822743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7611" y="440181"/>
            <a:ext cx="10473016" cy="60128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530211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3"/>
          <a:srcRect r="2279"/>
          <a:stretch/>
        </p:blipFill>
        <p:spPr>
          <a:xfrm>
            <a:off x="1027041" y="386645"/>
            <a:ext cx="10389895" cy="59270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230452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l="17892" t="9960" r="11717"/>
          <a:stretch/>
        </p:blipFill>
        <p:spPr>
          <a:xfrm>
            <a:off x="1861850" y="363557"/>
            <a:ext cx="8582141" cy="6174954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 rot="5400000">
            <a:off x="8804550" y="1290127"/>
            <a:ext cx="670331" cy="1373032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/>
          <p:cNvSpPr/>
          <p:nvPr/>
        </p:nvSpPr>
        <p:spPr>
          <a:xfrm rot="5400000">
            <a:off x="8052344" y="5008424"/>
            <a:ext cx="670331" cy="1134737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 rot="5400000">
            <a:off x="7339460" y="1051379"/>
            <a:ext cx="670331" cy="1134737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 rot="5400000">
            <a:off x="6003201" y="1659289"/>
            <a:ext cx="670331" cy="1134737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960288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4180" y="1447800"/>
            <a:ext cx="11402954" cy="40513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11192538" y="6581001"/>
            <a:ext cx="99946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err="1"/>
              <a:t>Essink</a:t>
            </a:r>
            <a:r>
              <a:rPr lang="en-US" sz="1200" dirty="0"/>
              <a:t>, 2001</a:t>
            </a:r>
          </a:p>
        </p:txBody>
      </p:sp>
    </p:spTree>
    <p:extLst>
      <p:ext uri="{BB962C8B-B14F-4D97-AF65-F5344CB8AC3E}">
        <p14:creationId xmlns:p14="http://schemas.microsoft.com/office/powerpoint/2010/main" val="19427051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88532" y="463117"/>
            <a:ext cx="9251765" cy="5827515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10373605" y="6581001"/>
            <a:ext cx="194539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Nicholls &amp; </a:t>
            </a:r>
            <a:r>
              <a:rPr lang="en-US" sz="1200" dirty="0" err="1"/>
              <a:t>Cazenave</a:t>
            </a:r>
            <a:r>
              <a:rPr lang="en-US" sz="1200" dirty="0"/>
              <a:t>, 2010</a:t>
            </a:r>
          </a:p>
        </p:txBody>
      </p:sp>
    </p:spTree>
    <p:extLst>
      <p:ext uri="{BB962C8B-B14F-4D97-AF65-F5344CB8AC3E}">
        <p14:creationId xmlns:p14="http://schemas.microsoft.com/office/powerpoint/2010/main" val="403084911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12973" y="147643"/>
            <a:ext cx="9094776" cy="6508357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10259305" y="6585803"/>
            <a:ext cx="194539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Nicholls &amp; </a:t>
            </a:r>
            <a:r>
              <a:rPr lang="en-US" sz="1200" dirty="0" err="1"/>
              <a:t>Cazenave</a:t>
            </a:r>
            <a:r>
              <a:rPr lang="en-US" sz="1200" dirty="0"/>
              <a:t>, 2010</a:t>
            </a:r>
          </a:p>
        </p:txBody>
      </p:sp>
    </p:spTree>
    <p:extLst>
      <p:ext uri="{BB962C8B-B14F-4D97-AF65-F5344CB8AC3E}">
        <p14:creationId xmlns:p14="http://schemas.microsoft.com/office/powerpoint/2010/main" val="3898912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9948" y="449371"/>
            <a:ext cx="10600851" cy="58264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013757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37366" y="272038"/>
            <a:ext cx="6266121" cy="64522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948864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ctrTitle"/>
          </p:nvPr>
        </p:nvSpPr>
        <p:spPr>
          <a:xfrm>
            <a:off x="1524000" y="2870199"/>
            <a:ext cx="9144000" cy="893763"/>
          </a:xfrm>
        </p:spPr>
        <p:txBody>
          <a:bodyPr>
            <a:normAutofit fontScale="90000"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Questions?</a:t>
            </a:r>
          </a:p>
        </p:txBody>
      </p:sp>
    </p:spTree>
    <p:extLst>
      <p:ext uri="{BB962C8B-B14F-4D97-AF65-F5344CB8AC3E}">
        <p14:creationId xmlns:p14="http://schemas.microsoft.com/office/powerpoint/2010/main" val="104489932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02970" y="2735899"/>
            <a:ext cx="10515600" cy="1002982"/>
          </a:xfrm>
        </p:spPr>
        <p:txBody>
          <a:bodyPr/>
          <a:lstStyle/>
          <a:p>
            <a:pPr algn="ctr"/>
            <a:r>
              <a:rPr lang="en-US" dirty="0"/>
              <a:t>Supplementary Information</a:t>
            </a:r>
          </a:p>
        </p:txBody>
      </p:sp>
    </p:spTree>
    <p:extLst>
      <p:ext uri="{BB962C8B-B14F-4D97-AF65-F5344CB8AC3E}">
        <p14:creationId xmlns:p14="http://schemas.microsoft.com/office/powerpoint/2010/main" val="247613214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838200" y="258800"/>
            <a:ext cx="10515600" cy="1325563"/>
          </a:xfrm>
        </p:spPr>
        <p:txBody>
          <a:bodyPr/>
          <a:lstStyle/>
          <a:p>
            <a:pPr algn="ctr"/>
            <a:r>
              <a:rPr lang="en-US" dirty="0"/>
              <a:t>Hydrodynamic dispersion 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1422400" y="1724025"/>
            <a:ext cx="9931400" cy="4856976"/>
          </a:xfrm>
        </p:spPr>
        <p:txBody>
          <a:bodyPr>
            <a:normAutofit/>
          </a:bodyPr>
          <a:lstStyle/>
          <a:p>
            <a:r>
              <a:rPr lang="en-US" dirty="0"/>
              <a:t>Hydrodynamic dispersion consists of:</a:t>
            </a:r>
          </a:p>
          <a:p>
            <a:pPr lvl="1"/>
            <a:r>
              <a:rPr lang="en-US" dirty="0"/>
              <a:t>Mechanical dispersion due to microscopic velocity variations, and </a:t>
            </a:r>
          </a:p>
          <a:p>
            <a:pPr lvl="1"/>
            <a:r>
              <a:rPr lang="en-US" dirty="0"/>
              <a:t>Molecular diffusion in the fluid due to concentration gradients and fluid/soil properties</a:t>
            </a:r>
          </a:p>
          <a:p>
            <a:r>
              <a:rPr lang="en-US" dirty="0"/>
              <a:t>Mechanical dispersion dominates under normal flow conditions</a:t>
            </a:r>
          </a:p>
          <a:p>
            <a:r>
              <a:rPr lang="en-US" dirty="0"/>
              <a:t>Very difficult to determine exactly due to dependency on:</a:t>
            </a:r>
          </a:p>
          <a:p>
            <a:pPr lvl="1"/>
            <a:r>
              <a:rPr lang="en-US" dirty="0"/>
              <a:t>Fingering</a:t>
            </a:r>
          </a:p>
          <a:p>
            <a:pPr lvl="1"/>
            <a:r>
              <a:rPr lang="en-US" dirty="0"/>
              <a:t>Transient effects</a:t>
            </a:r>
          </a:p>
          <a:p>
            <a:pPr lvl="1"/>
            <a:r>
              <a:rPr lang="en-US" dirty="0"/>
              <a:t>Aquifer heterogeneity</a:t>
            </a:r>
          </a:p>
          <a:p>
            <a:pPr lvl="1"/>
            <a:r>
              <a:rPr lang="en-US" dirty="0"/>
              <a:t>Anisotropy </a:t>
            </a:r>
          </a:p>
          <a:p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11192538" y="6581001"/>
            <a:ext cx="99946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err="1"/>
              <a:t>Essink</a:t>
            </a:r>
            <a:r>
              <a:rPr lang="en-US" sz="1200" dirty="0"/>
              <a:t>, 2001</a:t>
            </a:r>
          </a:p>
        </p:txBody>
      </p:sp>
    </p:spTree>
    <p:extLst>
      <p:ext uri="{BB962C8B-B14F-4D97-AF65-F5344CB8AC3E}">
        <p14:creationId xmlns:p14="http://schemas.microsoft.com/office/powerpoint/2010/main" val="421530960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l="17892" t="9960" r="11717"/>
          <a:stretch/>
        </p:blipFill>
        <p:spPr>
          <a:xfrm>
            <a:off x="1861850" y="363557"/>
            <a:ext cx="8582141" cy="6174954"/>
          </a:xfrm>
          <a:prstGeom prst="rect">
            <a:avLst/>
          </a:prstGeom>
        </p:spPr>
      </p:pic>
      <p:sp>
        <p:nvSpPr>
          <p:cNvPr id="3" name="Rectangle 2"/>
          <p:cNvSpPr/>
          <p:nvPr/>
        </p:nvSpPr>
        <p:spPr>
          <a:xfrm rot="5400000">
            <a:off x="6467750" y="4889075"/>
            <a:ext cx="670331" cy="1134737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/>
          <p:cNvSpPr/>
          <p:nvPr/>
        </p:nvSpPr>
        <p:spPr>
          <a:xfrm rot="5400000">
            <a:off x="8052344" y="5008424"/>
            <a:ext cx="670331" cy="1134737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 rot="5400000">
            <a:off x="8977760" y="3477079"/>
            <a:ext cx="670331" cy="1134737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 rot="5400000">
            <a:off x="6003201" y="1659289"/>
            <a:ext cx="670331" cy="1134737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732615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3"/>
          <a:srcRect l="16908" t="12149" r="27258" b="12444"/>
          <a:stretch/>
        </p:blipFill>
        <p:spPr>
          <a:xfrm>
            <a:off x="1381760" y="0"/>
            <a:ext cx="9042400" cy="6869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627382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l="29909" t="11889" r="17667" b="8148"/>
          <a:stretch/>
        </p:blipFill>
        <p:spPr>
          <a:xfrm>
            <a:off x="1939702" y="97907"/>
            <a:ext cx="7783418" cy="66782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9548263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3"/>
          <a:srcRect l="28012" t="9478" r="17861" b="-1205"/>
          <a:stretch/>
        </p:blipFill>
        <p:spPr>
          <a:xfrm>
            <a:off x="2412693" y="0"/>
            <a:ext cx="7271134" cy="69312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28092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3"/>
          <a:srcRect l="19157" t="5944" r="47861" b="23213"/>
          <a:stretch/>
        </p:blipFill>
        <p:spPr>
          <a:xfrm>
            <a:off x="3062689" y="0"/>
            <a:ext cx="567612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777919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945" r="12531"/>
          <a:stretch/>
        </p:blipFill>
        <p:spPr>
          <a:xfrm>
            <a:off x="1344058" y="0"/>
            <a:ext cx="957365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283566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3">
            <a:lum bright="-20000" contrast="40000"/>
          </a:blip>
          <a:srcRect t="-14394" r="570"/>
          <a:stretch/>
        </p:blipFill>
        <p:spPr>
          <a:xfrm>
            <a:off x="207014" y="2259209"/>
            <a:ext cx="11636120" cy="34056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22863" y="1244906"/>
            <a:ext cx="9320271" cy="947451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5">
            <a:lum bright="-20000" contrast="20000"/>
          </a:blip>
          <a:stretch>
            <a:fillRect/>
          </a:stretch>
        </p:blipFill>
        <p:spPr>
          <a:xfrm>
            <a:off x="224433" y="2665927"/>
            <a:ext cx="11618701" cy="285619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6">
            <a:lum bright="-20000" contrast="40000"/>
          </a:blip>
          <a:stretch>
            <a:fillRect/>
          </a:stretch>
        </p:blipFill>
        <p:spPr>
          <a:xfrm>
            <a:off x="207014" y="3371843"/>
            <a:ext cx="11636119" cy="277212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7">
            <a:lum bright="-20000" contrast="40000"/>
          </a:blip>
          <a:stretch>
            <a:fillRect/>
          </a:stretch>
        </p:blipFill>
        <p:spPr>
          <a:xfrm>
            <a:off x="224433" y="3017704"/>
            <a:ext cx="11618701" cy="28506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8"/>
          <a:srcRect l="6986" t="-2442"/>
          <a:stretch/>
        </p:blipFill>
        <p:spPr>
          <a:xfrm>
            <a:off x="4480560" y="4754880"/>
            <a:ext cx="7362574" cy="510504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9">
            <a:lum/>
          </a:blip>
          <a:stretch>
            <a:fillRect/>
          </a:stretch>
        </p:blipFill>
        <p:spPr>
          <a:xfrm>
            <a:off x="224433" y="5331542"/>
            <a:ext cx="11297007" cy="266618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10">
            <a:lum contrast="40000"/>
          </a:blip>
          <a:stretch>
            <a:fillRect/>
          </a:stretch>
        </p:blipFill>
        <p:spPr>
          <a:xfrm>
            <a:off x="213416" y="5646921"/>
            <a:ext cx="11308024" cy="279474"/>
          </a:xfrm>
          <a:prstGeom prst="rect">
            <a:avLst/>
          </a:prstGeom>
        </p:spPr>
      </p:pic>
      <p:sp>
        <p:nvSpPr>
          <p:cNvPr id="11" name="Rectangle 10"/>
          <p:cNvSpPr/>
          <p:nvPr/>
        </p:nvSpPr>
        <p:spPr>
          <a:xfrm>
            <a:off x="2651760" y="2259209"/>
            <a:ext cx="690880" cy="1389846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4071100" y="2268388"/>
            <a:ext cx="690880" cy="1389846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7530580" y="2677780"/>
            <a:ext cx="1888842" cy="272630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/>
        </p:nvSpPr>
        <p:spPr>
          <a:xfrm rot="5400000">
            <a:off x="6393381" y="4597309"/>
            <a:ext cx="609392" cy="1982678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/>
        </p:nvSpPr>
        <p:spPr>
          <a:xfrm rot="5400000">
            <a:off x="7183968" y="5039353"/>
            <a:ext cx="258442" cy="764407"/>
          </a:xfrm>
          <a:prstGeom prst="rect">
            <a:avLst/>
          </a:prstGeom>
          <a:noFill/>
          <a:ln w="254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067611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6684" y="312886"/>
            <a:ext cx="10690315" cy="958120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Badon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Ghyben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-Herzberg Formula (late 1800s)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2896" y="2296630"/>
            <a:ext cx="3759703" cy="1582528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86757" y="4317529"/>
            <a:ext cx="3052698" cy="274474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86759" y="4641188"/>
            <a:ext cx="3052698" cy="193143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50555" y="5115435"/>
            <a:ext cx="724167" cy="189233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764089" y="5133755"/>
            <a:ext cx="4360396" cy="170913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65491" y="4876734"/>
            <a:ext cx="1894670" cy="219417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887159" y="4904782"/>
            <a:ext cx="1993688" cy="197338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6151483" y="1722587"/>
            <a:ext cx="5973691" cy="4459072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10356110" y="6581001"/>
            <a:ext cx="196702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Reilly and Goodman, 1985</a:t>
            </a:r>
          </a:p>
        </p:txBody>
      </p:sp>
    </p:spTree>
    <p:extLst>
      <p:ext uri="{BB962C8B-B14F-4D97-AF65-F5344CB8AC3E}">
        <p14:creationId xmlns:p14="http://schemas.microsoft.com/office/powerpoint/2010/main" val="279480700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163344"/>
            <a:ext cx="10515600" cy="1101769"/>
          </a:xfrm>
        </p:spPr>
        <p:txBody>
          <a:bodyPr/>
          <a:lstStyle/>
          <a:p>
            <a:pPr algn="ctr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Hubbert (1940) 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33725" y="3214500"/>
            <a:ext cx="1124550" cy="42900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66800" y="3225500"/>
            <a:ext cx="1058400" cy="4070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059650" y="3255678"/>
            <a:ext cx="2072700" cy="4455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38200" y="1265113"/>
            <a:ext cx="7128109" cy="5214897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10356110" y="6581001"/>
            <a:ext cx="196702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Reilly and Goodman, 1985</a:t>
            </a:r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208095" y="5150341"/>
            <a:ext cx="3393000" cy="66565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8894641" y="2017254"/>
            <a:ext cx="1836628" cy="660539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8964815" y="3439634"/>
            <a:ext cx="1696279" cy="661785"/>
          </a:xfrm>
          <a:prstGeom prst="rect">
            <a:avLst/>
          </a:prstGeom>
        </p:spPr>
      </p:pic>
      <p:sp>
        <p:nvSpPr>
          <p:cNvPr id="11" name="TextBox 10"/>
          <p:cNvSpPr txBox="1"/>
          <p:nvPr/>
        </p:nvSpPr>
        <p:spPr>
          <a:xfrm>
            <a:off x="9012652" y="1556515"/>
            <a:ext cx="160060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latin typeface="Arial" panose="020B0604020202020204" pitchFamily="34" charset="0"/>
                <a:cs typeface="Arial" panose="020B0604020202020204" pitchFamily="34" charset="0"/>
              </a:rPr>
              <a:t>Freshwater head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9012652" y="2966822"/>
            <a:ext cx="160060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latin typeface="Arial" panose="020B0604020202020204" pitchFamily="34" charset="0"/>
                <a:cs typeface="Arial" panose="020B0604020202020204" pitchFamily="34" charset="0"/>
              </a:rPr>
              <a:t>Saltwater head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8029459" y="4337324"/>
            <a:ext cx="3750271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b="1" dirty="0">
                <a:latin typeface="Arial" panose="020B0604020202020204" pitchFamily="34" charset="0"/>
                <a:cs typeface="Arial" panose="020B0604020202020204" pitchFamily="34" charset="0"/>
              </a:rPr>
              <a:t>Vertical location of the interface (Z) based on position of each head along the interface</a:t>
            </a:r>
          </a:p>
        </p:txBody>
      </p:sp>
    </p:spTree>
    <p:extLst>
      <p:ext uri="{BB962C8B-B14F-4D97-AF65-F5344CB8AC3E}">
        <p14:creationId xmlns:p14="http://schemas.microsoft.com/office/powerpoint/2010/main" val="23375478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3472" y="1494377"/>
            <a:ext cx="6401710" cy="4774018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51444" y="3087850"/>
            <a:ext cx="3704377" cy="825435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929778" y="4303540"/>
            <a:ext cx="4881384" cy="829052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0356110" y="6581001"/>
            <a:ext cx="196702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Reilly and Goodman, 1985</a:t>
            </a: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499731" y="345655"/>
            <a:ext cx="11525692" cy="836116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The Sharp Interface and Zone of Dispersion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7089273" y="2356545"/>
            <a:ext cx="45137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Equation used to plot interface (Cooper, 1959)</a:t>
            </a:r>
          </a:p>
        </p:txBody>
      </p:sp>
    </p:spTree>
    <p:extLst>
      <p:ext uri="{BB962C8B-B14F-4D97-AF65-F5344CB8AC3E}">
        <p14:creationId xmlns:p14="http://schemas.microsoft.com/office/powerpoint/2010/main" val="53021983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9610" y="195328"/>
            <a:ext cx="11589487" cy="953312"/>
          </a:xfrm>
        </p:spPr>
        <p:txBody>
          <a:bodyPr/>
          <a:lstStyle/>
          <a:p>
            <a:pPr algn="ctr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The Henry Saltwater Intrusion Problem (1964)</a:t>
            </a: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9610" y="1265275"/>
            <a:ext cx="5892584" cy="323211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22194" y="1265275"/>
            <a:ext cx="5871051" cy="323211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5"/>
          <a:srcRect t="69763" b="13276"/>
          <a:stretch/>
        </p:blipFill>
        <p:spPr>
          <a:xfrm>
            <a:off x="785329" y="6033932"/>
            <a:ext cx="6016163" cy="464571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078959" y="5282171"/>
            <a:ext cx="4840138" cy="759224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10356110" y="6581001"/>
            <a:ext cx="196702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Reilly and Goodman, 1985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8" name="Rectangle 7"/>
              <p:cNvSpPr/>
              <p:nvPr/>
            </p:nvSpPr>
            <p:spPr>
              <a:xfrm>
                <a:off x="790543" y="4684744"/>
                <a:ext cx="1743170" cy="528158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dirty="0">
                    <a:latin typeface="Times New Roman" panose="02020603050405020304" pitchFamily="18" charset="0"/>
                    <a:ea typeface="Times New Roman" panose="02020603050405020304" pitchFamily="18" charset="0"/>
                    <a:cs typeface="Times New Roman" panose="02020603050405020304" pitchFamily="18" charset="0"/>
                  </a:rPr>
                  <a:t>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i="1"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r>
                          <a:rPr lang="en-US"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∇</m:t>
                        </m:r>
                      </m:e>
                      <m:sup>
                        <m:r>
                          <a:rPr lang="en-US" i="1"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2</m:t>
                        </m:r>
                      </m:sup>
                    </m:sSup>
                    <m:sSup>
                      <m:sSupPr>
                        <m:ctrlPr>
                          <a:rPr lang="en-US" i="1"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r>
                          <a:rPr lang="en-US" i="1"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𝜓</m:t>
                        </m:r>
                      </m:e>
                      <m:sup>
                        <m:r>
                          <a:rPr lang="en-US" i="1"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′</m:t>
                        </m:r>
                      </m:sup>
                    </m:sSup>
                    <m:r>
                      <a:rPr lang="en-US" i="1"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= </m:t>
                    </m:r>
                    <m:f>
                      <m:fPr>
                        <m:ctrlPr>
                          <a:rPr lang="en-US" i="1"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sSub>
                          <m:sSubPr>
                            <m:ctrlPr>
                              <a:rPr lang="en-US" i="1"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Times New Roman" panose="02020603050405020304" pitchFamily="18" charset="0"/>
                              </a:rPr>
                            </m:ctrlPr>
                          </m:sSub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Times New Roman" panose="02020603050405020304" pitchFamily="18" charset="0"/>
                              </a:rPr>
                              <m:t>𝑘</m:t>
                            </m:r>
                          </m:e>
                          <m:sub>
                            <m:r>
                              <a:rPr lang="en-US" i="1"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Times New Roman" panose="02020603050405020304" pitchFamily="18" charset="0"/>
                              </a:rPr>
                              <m:t>1</m:t>
                            </m:r>
                          </m:sub>
                        </m:sSub>
                        <m:r>
                          <a:rPr lang="en-US" i="1"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𝑑</m:t>
                        </m:r>
                      </m:num>
                      <m:den>
                        <m:r>
                          <a:rPr lang="en-US" i="1"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𝑄</m:t>
                        </m:r>
                      </m:den>
                    </m:f>
                    <m:f>
                      <m:fPr>
                        <m:ctrlPr>
                          <a:rPr lang="en-US" i="1"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i="1"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𝜕</m:t>
                        </m:r>
                        <m:r>
                          <a:rPr lang="en-US" i="1"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𝑐</m:t>
                        </m:r>
                        <m:r>
                          <a:rPr lang="en-US" i="1"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′</m:t>
                        </m:r>
                      </m:num>
                      <m:den>
                        <m:r>
                          <a:rPr lang="en-US" i="1"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𝜕</m:t>
                        </m:r>
                        <m:r>
                          <a:rPr lang="en-US" i="1"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𝑥</m:t>
                        </m:r>
                        <m:r>
                          <a:rPr lang="en-US" i="1"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′</m:t>
                        </m:r>
                      </m:den>
                    </m:f>
                  </m:oMath>
                </a14:m>
                <a:endParaRPr lang="en-US" dirty="0"/>
              </a:p>
            </p:txBody>
          </p:sp>
        </mc:Choice>
        <mc:Fallback>
          <p:sp>
            <p:nvSpPr>
              <p:cNvPr id="8" name="Rectangle 7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90543" y="4684744"/>
                <a:ext cx="1743170" cy="528158"/>
              </a:xfrm>
              <a:prstGeom prst="rect">
                <a:avLst/>
              </a:prstGeom>
              <a:blipFill>
                <a:blip r:embed="rId7"/>
                <a:stretch>
                  <a:fillRect b="-459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9" name="Rectangle 8"/>
              <p:cNvSpPr/>
              <p:nvPr/>
            </p:nvSpPr>
            <p:spPr>
              <a:xfrm>
                <a:off x="790543" y="5245702"/>
                <a:ext cx="2841868" cy="55496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r>
                  <a:rPr lang="en-US" dirty="0">
                    <a:latin typeface="Times New Roman" panose="02020603050405020304" pitchFamily="18" charset="0"/>
                    <a:ea typeface="Times New Roman" panose="02020603050405020304" pitchFamily="18" charset="0"/>
                  </a:rPr>
                  <a:t>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i="1"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i="1"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𝐷</m:t>
                        </m:r>
                      </m:num>
                      <m:den>
                        <m:r>
                          <a:rPr lang="en-US" i="1">
                            <a:latin typeface="Cambria Math" panose="02040503050406030204" pitchFamily="18" charset="0"/>
                            <a:ea typeface="Times New Roman" panose="02020603050405020304" pitchFamily="18" charset="0"/>
                            <a:cs typeface="Times New Roman" panose="02020603050405020304" pitchFamily="18" charset="0"/>
                          </a:rPr>
                          <m:t>𝑄</m:t>
                        </m:r>
                      </m:den>
                    </m:f>
                    <m:sSup>
                      <m:sSupPr>
                        <m:ctrlPr>
                          <a:rPr lang="en-US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r>
                          <a:rPr lang="en-US"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∇</m:t>
                        </m:r>
                      </m:e>
                      <m:sup>
                        <m:r>
                          <a:rPr lang="en-US" i="1"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2</m:t>
                        </m:r>
                      </m:sup>
                    </m:sSup>
                    <m:sSup>
                      <m:sSupPr>
                        <m:ctrlPr>
                          <a:rPr lang="en-US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r>
                          <a:rPr lang="en-US" i="1"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𝑐</m:t>
                        </m:r>
                      </m:e>
                      <m:sup>
                        <m:r>
                          <a:rPr lang="en-US" i="1"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′</m:t>
                        </m:r>
                      </m:sup>
                    </m:sSup>
                    <m:r>
                      <a:rPr lang="en-US" i="1"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= </m:t>
                    </m:r>
                    <m:f>
                      <m:fPr>
                        <m:ctrlPr>
                          <a:rPr lang="en-US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i="1"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𝜕</m:t>
                        </m:r>
                        <m:sSup>
                          <m:sSupPr>
                            <m:ctrlPr>
                              <a:rPr lang="en-US" i="1"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Times New Roman" panose="02020603050405020304" pitchFamily="18" charset="0"/>
                              </a:rPr>
                              <m:t>𝜓</m:t>
                            </m:r>
                          </m:e>
                          <m:sup>
                            <m:r>
                              <a:rPr lang="en-US" i="1"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Times New Roman" panose="02020603050405020304" pitchFamily="18" charset="0"/>
                              </a:rPr>
                              <m:t>′</m:t>
                            </m:r>
                          </m:sup>
                        </m:sSup>
                      </m:num>
                      <m:den>
                        <m:r>
                          <a:rPr lang="en-US" i="1"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𝜕</m:t>
                        </m:r>
                        <m:sSup>
                          <m:sSupPr>
                            <m:ctrlPr>
                              <a:rPr lang="en-US" i="1"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Times New Roman" panose="02020603050405020304" pitchFamily="18" charset="0"/>
                              </a:rPr>
                              <m:t>𝑦</m:t>
                            </m:r>
                          </m:e>
                          <m:sup>
                            <m:r>
                              <a:rPr lang="en-US" i="1"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Times New Roman" panose="02020603050405020304" pitchFamily="18" charset="0"/>
                              </a:rPr>
                              <m:t>′</m:t>
                            </m:r>
                          </m:sup>
                        </m:sSup>
                      </m:den>
                    </m:f>
                    <m:f>
                      <m:fPr>
                        <m:ctrlPr>
                          <a:rPr lang="en-US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i="1"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𝜕</m:t>
                        </m:r>
                        <m:sSup>
                          <m:sSupPr>
                            <m:ctrlPr>
                              <a:rPr lang="en-US" i="1"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Times New Roman" panose="02020603050405020304" pitchFamily="18" charset="0"/>
                              </a:rPr>
                              <m:t>𝑐</m:t>
                            </m:r>
                          </m:e>
                          <m:sup>
                            <m:r>
                              <a:rPr lang="en-US" i="1"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Times New Roman" panose="02020603050405020304" pitchFamily="18" charset="0"/>
                              </a:rPr>
                              <m:t>′</m:t>
                            </m:r>
                          </m:sup>
                        </m:sSup>
                      </m:num>
                      <m:den>
                        <m:r>
                          <a:rPr lang="en-US" i="1"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𝜕</m:t>
                        </m:r>
                        <m:sSup>
                          <m:sSupPr>
                            <m:ctrlPr>
                              <a:rPr lang="en-US" i="1"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Times New Roman" panose="02020603050405020304" pitchFamily="18" charset="0"/>
                              </a:rPr>
                              <m:t>𝑥</m:t>
                            </m:r>
                          </m:e>
                          <m:sup>
                            <m:r>
                              <a:rPr lang="en-US" i="1"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Times New Roman" panose="02020603050405020304" pitchFamily="18" charset="0"/>
                              </a:rPr>
                              <m:t>′</m:t>
                            </m:r>
                          </m:sup>
                        </m:sSup>
                      </m:den>
                    </m:f>
                    <m:r>
                      <a:rPr lang="en-US" i="1">
                        <a:latin typeface="Cambria Math" panose="02040503050406030204" pitchFamily="18" charset="0"/>
                        <a:ea typeface="Calibri" panose="020F0502020204030204" pitchFamily="34" charset="0"/>
                        <a:cs typeface="Times New Roman" panose="02020603050405020304" pitchFamily="18" charset="0"/>
                      </a:rPr>
                      <m:t>− </m:t>
                    </m:r>
                    <m:f>
                      <m:fPr>
                        <m:ctrlPr>
                          <a:rPr lang="en-US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i="1"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𝜕</m:t>
                        </m:r>
                        <m:sSup>
                          <m:sSupPr>
                            <m:ctrlPr>
                              <a:rPr lang="en-US" i="1"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Times New Roman" panose="02020603050405020304" pitchFamily="18" charset="0"/>
                              </a:rPr>
                              <m:t>𝜓</m:t>
                            </m:r>
                          </m:e>
                          <m:sup>
                            <m:r>
                              <a:rPr lang="en-US" i="1"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Times New Roman" panose="02020603050405020304" pitchFamily="18" charset="0"/>
                              </a:rPr>
                              <m:t>′</m:t>
                            </m:r>
                          </m:sup>
                        </m:sSup>
                      </m:num>
                      <m:den>
                        <m:r>
                          <a:rPr lang="en-US" i="1"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𝜕</m:t>
                        </m:r>
                        <m:sSup>
                          <m:sSupPr>
                            <m:ctrlPr>
                              <a:rPr lang="en-US" i="1"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Times New Roman" panose="02020603050405020304" pitchFamily="18" charset="0"/>
                              </a:rPr>
                              <m:t>𝑥</m:t>
                            </m:r>
                          </m:e>
                          <m:sup>
                            <m:r>
                              <a:rPr lang="en-US" i="1"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Times New Roman" panose="02020603050405020304" pitchFamily="18" charset="0"/>
                              </a:rPr>
                              <m:t>′</m:t>
                            </m:r>
                          </m:sup>
                        </m:sSup>
                      </m:den>
                    </m:f>
                    <m:f>
                      <m:fPr>
                        <m:ctrlPr>
                          <a:rPr lang="en-US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i="1"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𝜕</m:t>
                        </m:r>
                        <m:sSup>
                          <m:sSupPr>
                            <m:ctrlPr>
                              <a:rPr lang="en-US" i="1"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Times New Roman" panose="02020603050405020304" pitchFamily="18" charset="0"/>
                              </a:rPr>
                              <m:t>𝑐</m:t>
                            </m:r>
                          </m:e>
                          <m:sup>
                            <m:r>
                              <a:rPr lang="en-US" i="1"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Times New Roman" panose="02020603050405020304" pitchFamily="18" charset="0"/>
                              </a:rPr>
                              <m:t>′</m:t>
                            </m:r>
                          </m:sup>
                        </m:sSup>
                      </m:num>
                      <m:den>
                        <m:r>
                          <a:rPr lang="en-US" i="1">
                            <a:latin typeface="Cambria Math" panose="02040503050406030204" pitchFamily="18" charset="0"/>
                            <a:ea typeface="Calibri" panose="020F0502020204030204" pitchFamily="34" charset="0"/>
                            <a:cs typeface="Times New Roman" panose="02020603050405020304" pitchFamily="18" charset="0"/>
                          </a:rPr>
                          <m:t>𝜕</m:t>
                        </m:r>
                        <m:sSup>
                          <m:sSupPr>
                            <m:ctrlPr>
                              <a:rPr lang="en-US" i="1"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i="1"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Times New Roman" panose="02020603050405020304" pitchFamily="18" charset="0"/>
                              </a:rPr>
                              <m:t>𝑦</m:t>
                            </m:r>
                          </m:e>
                          <m:sup>
                            <m:r>
                              <a:rPr lang="en-US" i="1">
                                <a:latin typeface="Cambria Math" panose="02040503050406030204" pitchFamily="18" charset="0"/>
                                <a:ea typeface="Calibri" panose="020F0502020204030204" pitchFamily="34" charset="0"/>
                                <a:cs typeface="Times New Roman" panose="02020603050405020304" pitchFamily="18" charset="0"/>
                              </a:rPr>
                              <m:t>′</m:t>
                            </m:r>
                          </m:sup>
                        </m:sSup>
                      </m:den>
                    </m:f>
                  </m:oMath>
                </a14:m>
                <a:r>
                  <a:rPr lang="en-US" dirty="0">
                    <a:latin typeface="Times New Roman" panose="02020603050405020304" pitchFamily="18" charset="0"/>
                    <a:ea typeface="Times New Roman" panose="02020603050405020304" pitchFamily="18" charset="0"/>
                  </a:rPr>
                  <a:t> </a:t>
                </a:r>
                <a:endParaRPr lang="en-US" dirty="0"/>
              </a:p>
            </p:txBody>
          </p:sp>
        </mc:Choice>
        <mc:Fallback>
          <p:sp>
            <p:nvSpPr>
              <p:cNvPr id="9" name="Rectangle 8"/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90543" y="5245702"/>
                <a:ext cx="2841868" cy="554960"/>
              </a:xfrm>
              <a:prstGeom prst="rect">
                <a:avLst/>
              </a:prstGeom>
              <a:blipFill>
                <a:blip r:embed="rId8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0" name="TextBox 9"/>
          <p:cNvSpPr txBox="1"/>
          <p:nvPr/>
        </p:nvSpPr>
        <p:spPr>
          <a:xfrm>
            <a:off x="3082862" y="4794934"/>
            <a:ext cx="346777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latin typeface="Arial" panose="020B0604020202020204" pitchFamily="34" charset="0"/>
                <a:cs typeface="Arial" panose="020B0604020202020204" pitchFamily="34" charset="0"/>
              </a:rPr>
              <a:t>Darcy’s equation with variable density</a:t>
            </a:r>
          </a:p>
        </p:txBody>
      </p:sp>
      <p:cxnSp>
        <p:nvCxnSpPr>
          <p:cNvPr id="12" name="Straight Arrow Connector 11"/>
          <p:cNvCxnSpPr>
            <a:stCxn id="10" idx="1"/>
            <a:endCxn id="8" idx="3"/>
          </p:cNvCxnSpPr>
          <p:nvPr/>
        </p:nvCxnSpPr>
        <p:spPr>
          <a:xfrm flipH="1">
            <a:off x="2533713" y="4948823"/>
            <a:ext cx="549149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7807674" y="4831060"/>
            <a:ext cx="346777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b="1" dirty="0">
                <a:latin typeface="Arial" panose="020B0604020202020204" pitchFamily="34" charset="0"/>
                <a:cs typeface="Arial" panose="020B0604020202020204" pitchFamily="34" charset="0"/>
              </a:rPr>
              <a:t>Boundary Conditions</a:t>
            </a:r>
          </a:p>
        </p:txBody>
      </p:sp>
      <p:cxnSp>
        <p:nvCxnSpPr>
          <p:cNvPr id="18" name="Straight Arrow Connector 17"/>
          <p:cNvCxnSpPr/>
          <p:nvPr/>
        </p:nvCxnSpPr>
        <p:spPr>
          <a:xfrm flipH="1" flipV="1">
            <a:off x="3579959" y="5532516"/>
            <a:ext cx="577123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0" name="TextBox 19"/>
          <p:cNvSpPr txBox="1"/>
          <p:nvPr/>
        </p:nvSpPr>
        <p:spPr>
          <a:xfrm>
            <a:off x="4167356" y="5306712"/>
            <a:ext cx="205483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1" dirty="0">
                <a:latin typeface="Arial" panose="020B0604020202020204" pitchFamily="34" charset="0"/>
                <a:cs typeface="Arial" panose="020B0604020202020204" pitchFamily="34" charset="0"/>
              </a:rPr>
              <a:t>Continuity Equation for salt and water</a:t>
            </a:r>
          </a:p>
        </p:txBody>
      </p:sp>
      <p:sp>
        <p:nvSpPr>
          <p:cNvPr id="26" name="Rectangle 25"/>
          <p:cNvSpPr/>
          <p:nvPr/>
        </p:nvSpPr>
        <p:spPr>
          <a:xfrm>
            <a:off x="6241244" y="6299584"/>
            <a:ext cx="456008" cy="230669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963652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430776"/>
            <a:ext cx="10515600" cy="1115592"/>
          </a:xfrm>
        </p:spPr>
        <p:txBody>
          <a:bodyPr/>
          <a:lstStyle/>
          <a:p>
            <a:pPr algn="ctr"/>
            <a:r>
              <a:rPr lang="en-US" dirty="0"/>
              <a:t>2-D Advection-Dispersion Equation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t="35061" r="38549" b="38235"/>
          <a:stretch/>
        </p:blipFill>
        <p:spPr>
          <a:xfrm>
            <a:off x="1894229" y="1690688"/>
            <a:ext cx="7770766" cy="1462137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1192538" y="6581001"/>
            <a:ext cx="99946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err="1"/>
              <a:t>Essink</a:t>
            </a:r>
            <a:r>
              <a:rPr lang="en-US" sz="1200" dirty="0"/>
              <a:t>, 2001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3672062" y="4688359"/>
            <a:ext cx="5837274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 is the concentration of the dissolved solids</a:t>
            </a:r>
          </a:p>
          <a:p>
            <a:r>
              <a:rPr lang="en-US" dirty="0"/>
              <a:t>D is the hydrodynamic dispersion coefficient</a:t>
            </a:r>
          </a:p>
          <a:p>
            <a:r>
              <a:rPr lang="en-US" dirty="0"/>
              <a:t>V is the effective velocity of groundwater in the x direction</a:t>
            </a:r>
          </a:p>
          <a:p>
            <a:r>
              <a:rPr lang="en-US" dirty="0"/>
              <a:t>C’ is the concentration of dissolved solids in a source or sink</a:t>
            </a:r>
          </a:p>
          <a:p>
            <a:r>
              <a:rPr lang="en-US" dirty="0"/>
              <a:t>W is the general term for sources and sinks</a:t>
            </a:r>
          </a:p>
          <a:p>
            <a:r>
              <a:rPr lang="en-US" dirty="0"/>
              <a:t>D is the saturated thickness of the aquifer</a:t>
            </a:r>
          </a:p>
        </p:txBody>
      </p:sp>
      <p:sp>
        <p:nvSpPr>
          <p:cNvPr id="8" name="Rectangle 7"/>
          <p:cNvSpPr/>
          <p:nvPr/>
        </p:nvSpPr>
        <p:spPr>
          <a:xfrm>
            <a:off x="5926318" y="1846299"/>
            <a:ext cx="1328763" cy="1173498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1" name="Straight Arrow Connector 10"/>
          <p:cNvCxnSpPr>
            <a:cxnSpLocks/>
            <a:stCxn id="13" idx="2"/>
            <a:endCxn id="12" idx="0"/>
          </p:cNvCxnSpPr>
          <p:nvPr/>
        </p:nvCxnSpPr>
        <p:spPr>
          <a:xfrm flipH="1">
            <a:off x="4402316" y="3008505"/>
            <a:ext cx="172340" cy="26955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3441397" y="3278059"/>
            <a:ext cx="192183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Change in concentration due to hydrodynamic dispersion</a:t>
            </a:r>
          </a:p>
        </p:txBody>
      </p:sp>
      <p:sp>
        <p:nvSpPr>
          <p:cNvPr id="13" name="Rectangle 12"/>
          <p:cNvSpPr/>
          <p:nvPr/>
        </p:nvSpPr>
        <p:spPr>
          <a:xfrm>
            <a:off x="3602662" y="1835007"/>
            <a:ext cx="1943987" cy="1173498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7605820" y="1842754"/>
            <a:ext cx="1697668" cy="1173498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5" name="Straight Arrow Connector 14"/>
          <p:cNvCxnSpPr>
            <a:cxnSpLocks/>
            <a:stCxn id="8" idx="2"/>
            <a:endCxn id="16" idx="0"/>
          </p:cNvCxnSpPr>
          <p:nvPr/>
        </p:nvCxnSpPr>
        <p:spPr>
          <a:xfrm>
            <a:off x="6590700" y="3019797"/>
            <a:ext cx="1180" cy="39119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/>
          <p:cNvSpPr txBox="1"/>
          <p:nvPr/>
        </p:nvSpPr>
        <p:spPr>
          <a:xfrm>
            <a:off x="5561265" y="3410991"/>
            <a:ext cx="206122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Effects of </a:t>
            </a:r>
            <a:r>
              <a:rPr lang="en-US" dirty="0" err="1"/>
              <a:t>advective</a:t>
            </a:r>
            <a:r>
              <a:rPr lang="en-US" dirty="0"/>
              <a:t> transport of solutes in groundwater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7659259" y="3410991"/>
            <a:ext cx="231789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/>
              <a:t>Contribution and removal of solutes due to sources and sinks</a:t>
            </a:r>
          </a:p>
        </p:txBody>
      </p:sp>
      <p:cxnSp>
        <p:nvCxnSpPr>
          <p:cNvPr id="22" name="Straight Arrow Connector 21"/>
          <p:cNvCxnSpPr>
            <a:cxnSpLocks/>
            <a:stCxn id="14" idx="2"/>
            <a:endCxn id="21" idx="0"/>
          </p:cNvCxnSpPr>
          <p:nvPr/>
        </p:nvCxnSpPr>
        <p:spPr>
          <a:xfrm>
            <a:off x="8454654" y="3016252"/>
            <a:ext cx="363554" cy="39473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6021715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806" y="1796902"/>
            <a:ext cx="5461287" cy="3807118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4">
            <a:lum bright="20000" contrast="-20000"/>
          </a:blip>
          <a:stretch>
            <a:fillRect/>
          </a:stretch>
        </p:blipFill>
        <p:spPr>
          <a:xfrm>
            <a:off x="5521093" y="1402996"/>
            <a:ext cx="6670907" cy="459493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0356110" y="6581001"/>
            <a:ext cx="196702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Reilly and Goodman, 1985</a:t>
            </a:r>
          </a:p>
        </p:txBody>
      </p:sp>
    </p:spTree>
    <p:extLst>
      <p:ext uri="{BB962C8B-B14F-4D97-AF65-F5344CB8AC3E}">
        <p14:creationId xmlns:p14="http://schemas.microsoft.com/office/powerpoint/2010/main" val="155477787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animation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48544" y="431800"/>
            <a:ext cx="11424356" cy="6426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51992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4946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9237</TotalTime>
  <Words>504</Words>
  <Application>Microsoft Office PowerPoint</Application>
  <PresentationFormat>Widescreen</PresentationFormat>
  <Paragraphs>82</Paragraphs>
  <Slides>29</Slides>
  <Notes>15</Notes>
  <HiddenSlides>0</HiddenSlides>
  <MMClips>1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29</vt:i4>
      </vt:variant>
    </vt:vector>
  </HeadingPairs>
  <TitlesOfParts>
    <vt:vector size="36" baseType="lpstr">
      <vt:lpstr>Arial</vt:lpstr>
      <vt:lpstr>Calibri</vt:lpstr>
      <vt:lpstr>Calibri Light</vt:lpstr>
      <vt:lpstr>Cambria Math</vt:lpstr>
      <vt:lpstr>Times New Roman</vt:lpstr>
      <vt:lpstr>Wingdings</vt:lpstr>
      <vt:lpstr>Office Theme</vt:lpstr>
      <vt:lpstr>PowerPoint Presentation</vt:lpstr>
      <vt:lpstr>PowerPoint Presentation</vt:lpstr>
      <vt:lpstr>Badon Ghyben-Herzberg Formula (late 1800s)</vt:lpstr>
      <vt:lpstr>Hubbert (1940) </vt:lpstr>
      <vt:lpstr>PowerPoint Presentation</vt:lpstr>
      <vt:lpstr>The Henry Saltwater Intrusion Problem (1964)</vt:lpstr>
      <vt:lpstr>2-D Advection-Dispersion Equation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Questions?</vt:lpstr>
      <vt:lpstr>Supplementary Information</vt:lpstr>
      <vt:lpstr>Hydrodynamic dispersion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Lori Fomenko</dc:creator>
  <cp:lastModifiedBy>Lori Fomenko</cp:lastModifiedBy>
  <cp:revision>49</cp:revision>
  <dcterms:created xsi:type="dcterms:W3CDTF">2017-04-14T15:51:16Z</dcterms:created>
  <dcterms:modified xsi:type="dcterms:W3CDTF">2017-04-21T15:27:06Z</dcterms:modified>
</cp:coreProperties>
</file>

<file path=docProps/thumbnail.jpeg>
</file>